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3"/>
  </p:notesMasterIdLst>
  <p:sldIdLst>
    <p:sldId id="409" r:id="rId2"/>
    <p:sldId id="949" r:id="rId3"/>
    <p:sldId id="937" r:id="rId4"/>
    <p:sldId id="940" r:id="rId5"/>
    <p:sldId id="941" r:id="rId6"/>
    <p:sldId id="942" r:id="rId7"/>
    <p:sldId id="943" r:id="rId8"/>
    <p:sldId id="944" r:id="rId9"/>
    <p:sldId id="945" r:id="rId10"/>
    <p:sldId id="939" r:id="rId11"/>
    <p:sldId id="947" r:id="rId12"/>
    <p:sldId id="948" r:id="rId13"/>
    <p:sldId id="397" r:id="rId14"/>
    <p:sldId id="398" r:id="rId15"/>
    <p:sldId id="399" r:id="rId16"/>
    <p:sldId id="531" r:id="rId17"/>
    <p:sldId id="522" r:id="rId18"/>
    <p:sldId id="511" r:id="rId19"/>
    <p:sldId id="512" r:id="rId20"/>
    <p:sldId id="548" r:id="rId21"/>
    <p:sldId id="950" r:id="rId22"/>
    <p:sldId id="257" r:id="rId23"/>
    <p:sldId id="897" r:id="rId24"/>
    <p:sldId id="807" r:id="rId25"/>
    <p:sldId id="835" r:id="rId26"/>
    <p:sldId id="894" r:id="rId27"/>
    <p:sldId id="904" r:id="rId28"/>
    <p:sldId id="905" r:id="rId29"/>
    <p:sldId id="906" r:id="rId30"/>
    <p:sldId id="907" r:id="rId31"/>
    <p:sldId id="908" r:id="rId32"/>
    <p:sldId id="909" r:id="rId33"/>
    <p:sldId id="910" r:id="rId34"/>
    <p:sldId id="911" r:id="rId35"/>
    <p:sldId id="912" r:id="rId36"/>
    <p:sldId id="913" r:id="rId37"/>
    <p:sldId id="811" r:id="rId38"/>
    <p:sldId id="914" r:id="rId39"/>
    <p:sldId id="920" r:id="rId40"/>
    <p:sldId id="812" r:id="rId41"/>
    <p:sldId id="813" r:id="rId42"/>
    <p:sldId id="814" r:id="rId43"/>
    <p:sldId id="815" r:id="rId44"/>
    <p:sldId id="816" r:id="rId45"/>
    <p:sldId id="817" r:id="rId46"/>
    <p:sldId id="916" r:id="rId47"/>
    <p:sldId id="917" r:id="rId48"/>
    <p:sldId id="818" r:id="rId49"/>
    <p:sldId id="819" r:id="rId50"/>
    <p:sldId id="829" r:id="rId51"/>
    <p:sldId id="820" r:id="rId52"/>
    <p:sldId id="821" r:id="rId53"/>
    <p:sldId id="822" r:id="rId54"/>
    <p:sldId id="823" r:id="rId55"/>
    <p:sldId id="824" r:id="rId56"/>
    <p:sldId id="825" r:id="rId57"/>
    <p:sldId id="826" r:id="rId58"/>
    <p:sldId id="827" r:id="rId59"/>
    <p:sldId id="918" r:id="rId60"/>
    <p:sldId id="921" r:id="rId61"/>
    <p:sldId id="828" r:id="rId62"/>
    <p:sldId id="925" r:id="rId63"/>
    <p:sldId id="919" r:id="rId64"/>
    <p:sldId id="924" r:id="rId65"/>
    <p:sldId id="922" r:id="rId66"/>
    <p:sldId id="936" r:id="rId67"/>
    <p:sldId id="923" r:id="rId68"/>
    <p:sldId id="898" r:id="rId69"/>
    <p:sldId id="895" r:id="rId70"/>
    <p:sldId id="933" r:id="rId71"/>
    <p:sldId id="864" r:id="rId72"/>
    <p:sldId id="926" r:id="rId73"/>
    <p:sldId id="934" r:id="rId74"/>
    <p:sldId id="892" r:id="rId75"/>
    <p:sldId id="927" r:id="rId76"/>
    <p:sldId id="928" r:id="rId77"/>
    <p:sldId id="931" r:id="rId78"/>
    <p:sldId id="865" r:id="rId79"/>
    <p:sldId id="930" r:id="rId80"/>
    <p:sldId id="929" r:id="rId81"/>
    <p:sldId id="866" r:id="rId82"/>
    <p:sldId id="836" r:id="rId83"/>
    <p:sldId id="837" r:id="rId84"/>
    <p:sldId id="838" r:id="rId85"/>
    <p:sldId id="935" r:id="rId86"/>
    <p:sldId id="900" r:id="rId87"/>
    <p:sldId id="899" r:id="rId88"/>
    <p:sldId id="896" r:id="rId89"/>
    <p:sldId id="840" r:id="rId90"/>
    <p:sldId id="841" r:id="rId91"/>
    <p:sldId id="842" r:id="rId92"/>
    <p:sldId id="843" r:id="rId93"/>
    <p:sldId id="844" r:id="rId94"/>
    <p:sldId id="845" r:id="rId95"/>
    <p:sldId id="846" r:id="rId96"/>
    <p:sldId id="847" r:id="rId97"/>
    <p:sldId id="848" r:id="rId98"/>
    <p:sldId id="849" r:id="rId99"/>
    <p:sldId id="850" r:id="rId100"/>
    <p:sldId id="890" r:id="rId101"/>
    <p:sldId id="901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8D73"/>
    <a:srgbClr val="FFDF00"/>
    <a:srgbClr val="C0F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8" autoAdjust="0"/>
    <p:restoredTop sz="86465"/>
  </p:normalViewPr>
  <p:slideViewPr>
    <p:cSldViewPr snapToGrid="0" snapToObjects="1">
      <p:cViewPr varScale="1">
        <p:scale>
          <a:sx n="93" d="100"/>
          <a:sy n="93" d="100"/>
        </p:scale>
        <p:origin x="17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320" d="100"/>
        <a:sy n="32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9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889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40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32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16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9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06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3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09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11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29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69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a passion you've discovered during quarantine?</a:t>
            </a:r>
          </a:p>
          <a:p>
            <a:r>
              <a:rPr lang="en-US"/>
              <a:t>https://www.polleverywhere.com/free_text_polls/ji3e941oREI1Wky1RJ2Dx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3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2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93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497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intrinsic or latent dimensionality of this data?</a:t>
            </a:r>
          </a:p>
          <a:p>
            <a:r>
              <a:rPr lang="en-US"/>
              <a:t>https://www.polleverywhere.com/multiple_choice_polls/VuedMRPvKyIBbCuDhPHwO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1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5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6787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22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9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 we get dimensions that correspond to data "signal" and "noise" ?</a:t>
            </a:r>
          </a:p>
          <a:p>
            <a:r>
              <a:rPr lang="en-US"/>
              <a:t>https://www.polleverywhere.com/free_text_polls/3OVnyzZchdADfJIdZXVJf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9145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08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8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1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73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8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use to reconstruct data? How many eigenvectors are noise? How do we know?</a:t>
            </a:r>
          </a:p>
          <a:p>
            <a:r>
              <a:rPr lang="en-US"/>
              <a:t>https://www.polleverywhere.com/free_text_polls/cCv6DTzZZalEfCgrnKGfB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18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6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4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use ideas from image denoising to denoise scRNA-seq data?</a:t>
            </a:r>
          </a:p>
          <a:p>
            <a:r>
              <a:rPr lang="en-US"/>
              <a:t>https://www.polleverywhere.com/free_text_polls/MHGsb8S3NA2p28T4r1NSd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05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6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37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4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9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67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1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35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take off?</a:t>
            </a:r>
          </a:p>
          <a:p>
            <a:r>
              <a:rPr lang="en-US"/>
              <a:t>https://www.polleverywhere.com/free_text_polls/P7vNDFrwpqLTCQM2o2TgV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62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082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20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17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38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6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2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9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3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79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4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9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3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41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57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377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what tasks is denoising necessary?</a:t>
            </a:r>
          </a:p>
          <a:p>
            <a:r>
              <a:rPr lang="en-US"/>
              <a:t>https://www.polleverywhere.com/free_text_polls/FdXlmGtYUXmUKXSuYUtCb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0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88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056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47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626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599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470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97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67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99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7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8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27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could we use PCA or SVD to remove batch effect?</a:t>
            </a:r>
          </a:p>
          <a:p>
            <a:r>
              <a:rPr lang="en-US"/>
              <a:t>https://www.polleverywhere.com/free_text_polls/A8BHLXdXtwjBoRMpT3G0E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70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74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0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52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493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3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955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84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90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9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72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mutual nearest neighbor (MNN) normalization linear or non-linear?</a:t>
            </a:r>
          </a:p>
          <a:p>
            <a:r>
              <a:rPr lang="en-US"/>
              <a:t>https://www.polleverywhere.com/multiple_choice_polls/mnsSK1uYGDPag7UUXFzhc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63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05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1582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/>
              <a:t>The number of cell types is QUANTITY for which ONLY ESTIMATES.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“List of distinct cell types in the adult human body” </a:t>
            </a:r>
            <a:r>
              <a:rPr lang="en-US" b="1" baseline="0" dirty="0"/>
              <a:t>~220 </a:t>
            </a:r>
            <a:r>
              <a:rPr lang="en-US" baseline="0" dirty="0"/>
              <a:t>cell types.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Is this number</a:t>
            </a:r>
            <a:r>
              <a:rPr lang="en-US" b="1" baseline="0" dirty="0"/>
              <a:t> essential</a:t>
            </a:r>
            <a:r>
              <a:rPr lang="en-US" b="0" baseline="0" dirty="0"/>
              <a:t>?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May seem obvious, but defining CELL TYPE </a:t>
            </a:r>
            <a:r>
              <a:rPr lang="en-US" b="1" baseline="0" dirty="0"/>
              <a:t>precisely</a:t>
            </a:r>
            <a:r>
              <a:rPr lang="en-US" b="0" baseline="0" dirty="0"/>
              <a:t>, is not straight forward, open to revision</a:t>
            </a:r>
          </a:p>
          <a:p>
            <a:pPr marL="171450" indent="-171450">
              <a:buFont typeface="Arial"/>
              <a:buChar char="•"/>
            </a:pPr>
            <a:r>
              <a:rPr lang="en-US" b="0" baseline="0" dirty="0"/>
              <a:t>Even looking at </a:t>
            </a:r>
            <a:r>
              <a:rPr lang="en-US" b="1" baseline="0" dirty="0"/>
              <a:t>just one system, the blood </a:t>
            </a:r>
            <a:r>
              <a:rPr lang="en-US" b="0" baseline="0" dirty="0"/>
              <a:t>and the bone marrow niche that generates it, </a:t>
            </a:r>
            <a:r>
              <a:rPr lang="en-US" b="1" baseline="0" dirty="0"/>
              <a:t>still new facets</a:t>
            </a:r>
            <a:r>
              <a:rPr lang="en-US" b="0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41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166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953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would</a:t>
            </a:r>
            <a:r>
              <a:rPr lang="en-US" baseline="0" dirty="0"/>
              <a:t> want to see.</a:t>
            </a:r>
          </a:p>
          <a:p>
            <a:pPr marL="228600" indent="-228600">
              <a:buAutoNum type="arabicPeriod"/>
            </a:pPr>
            <a:r>
              <a:rPr lang="en-US" baseline="0" dirty="0"/>
              <a:t>Cell types are well separated</a:t>
            </a:r>
          </a:p>
          <a:p>
            <a:pPr marL="228600" indent="-228600">
              <a:buAutoNum type="arabicPeriod"/>
            </a:pPr>
            <a:r>
              <a:rPr lang="en-US" baseline="0" dirty="0"/>
              <a:t>We can see additional structure that is missed by the manual gating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491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37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873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030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6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618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733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9986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1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pPr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AAE7E4-0F1B-F948-95AA-4CEE517E1750}" type="datetimeFigureOut">
              <a:rPr lang="en-US" smtClean="0"/>
              <a:pPr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cluster_comparison.html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3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melie_yeh/singular-value-decomposition-low-rank-approximation-5d867bf67404" TargetMode="Externa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4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786269v1.abstract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if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F31A348-141B-234F-954A-64C7DDDB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51" t="22299" r="29033" b="49354"/>
          <a:stretch/>
        </p:blipFill>
        <p:spPr>
          <a:xfrm>
            <a:off x="2639332" y="683736"/>
            <a:ext cx="5611915" cy="4818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3C41D63-9A0E-074E-9AA6-4A96E5741A86}"/>
              </a:ext>
            </a:extLst>
          </p:cNvPr>
          <p:cNvSpPr/>
          <p:nvPr/>
        </p:nvSpPr>
        <p:spPr>
          <a:xfrm>
            <a:off x="4998559" y="1625065"/>
            <a:ext cx="197012" cy="197012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/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DD57CE32-3FA6-2E4D-8BEF-2728BEE40F59}"/>
              </a:ext>
            </a:extLst>
          </p:cNvPr>
          <p:cNvSpPr/>
          <p:nvPr/>
        </p:nvSpPr>
        <p:spPr>
          <a:xfrm>
            <a:off x="4759220" y="2953501"/>
            <a:ext cx="172320" cy="1723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/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24AD04C-57A8-1247-A238-A8D395BC9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70" y="4653024"/>
            <a:ext cx="2055349" cy="2031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/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A47A87-0FC0-AC48-9DEC-7EA5A7422FB0}"/>
              </a:ext>
            </a:extLst>
          </p:cNvPr>
          <p:cNvCxnSpPr>
            <a:stCxn id="5" idx="1"/>
          </p:cNvCxnSpPr>
          <p:nvPr/>
        </p:nvCxnSpPr>
        <p:spPr>
          <a:xfrm flipH="1">
            <a:off x="4400069" y="1653917"/>
            <a:ext cx="627342" cy="80496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E306B2-7073-0847-B546-AA5B05F5ACA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00069" y="2487736"/>
            <a:ext cx="384387" cy="4910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C8B0E92-92A6-8742-BBB3-AFFD641179DD}"/>
              </a:ext>
            </a:extLst>
          </p:cNvPr>
          <p:cNvSpPr/>
          <p:nvPr/>
        </p:nvSpPr>
        <p:spPr>
          <a:xfrm>
            <a:off x="4259686" y="2318501"/>
            <a:ext cx="280766" cy="280766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425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D64ECF27-18CA-484C-A717-89B692B09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6438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42DD7F-C05F-5941-BFD9-E2C4BC9C8C6C}"/>
              </a:ext>
            </a:extLst>
          </p:cNvPr>
          <p:cNvSpPr/>
          <p:nvPr/>
        </p:nvSpPr>
        <p:spPr>
          <a:xfrm>
            <a:off x="0" y="6550223"/>
            <a:ext cx="5805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scikit-learn.org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/stable/modules/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clustering.html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9919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D382B-3FCD-F841-893D-839772CC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82DF9-C811-2047-9DF0-0ECAC509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algorithms partition data to identify groups of similar observations</a:t>
            </a:r>
          </a:p>
          <a:p>
            <a:endParaRPr lang="en-US" dirty="0"/>
          </a:p>
          <a:p>
            <a:r>
              <a:rPr lang="en-US" dirty="0"/>
              <a:t>Different objectives and different minimizations give rise to different algorithms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7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00415-C78B-5242-A7AB-211B17E049A5}"/>
              </a:ext>
            </a:extLst>
          </p:cNvPr>
          <p:cNvSpPr txBox="1"/>
          <p:nvPr/>
        </p:nvSpPr>
        <p:spPr>
          <a:xfrm>
            <a:off x="3257329" y="27665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5F8DF9D-80A4-7844-9A53-1C353E9A02F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1985"/>
          <a:stretch/>
        </p:blipFill>
        <p:spPr>
          <a:xfrm>
            <a:off x="3781790" y="981160"/>
            <a:ext cx="778936" cy="6076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0E6E75-1670-F049-99B5-567116AAF493}"/>
              </a:ext>
            </a:extLst>
          </p:cNvPr>
          <p:cNvSpPr txBox="1"/>
          <p:nvPr/>
        </p:nvSpPr>
        <p:spPr>
          <a:xfrm>
            <a:off x="4049964" y="19134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.9</a:t>
            </a:r>
          </a:p>
        </p:txBody>
      </p:sp>
    </p:spTree>
    <p:extLst>
      <p:ext uri="{BB962C8B-B14F-4D97-AF65-F5344CB8AC3E}">
        <p14:creationId xmlns:p14="http://schemas.microsoft.com/office/powerpoint/2010/main" val="237142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612"/>
          <a:stretch/>
        </p:blipFill>
        <p:spPr>
          <a:xfrm>
            <a:off x="4647737" y="2101078"/>
            <a:ext cx="3626444" cy="3206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50" y="2593042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68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1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Powered Markov Matrix—Denoises the Affinities (relationship between points)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45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35" y="0"/>
            <a:ext cx="689293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6000" y="6540500"/>
            <a:ext cx="1612900" cy="31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115300" y="9525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(PCA)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15300" y="215900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(MDS)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8433" y="324433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tSNE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85832" y="461010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(DMs)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Diffusion 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36" y="1625600"/>
            <a:ext cx="5971064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4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E1D2C91-FB01-044D-82D6-DD0BEBB06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15" y="112382"/>
            <a:ext cx="6852369" cy="6042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76B1BC-FDE4-2648-B6C8-FC0D70FC78BD}"/>
              </a:ext>
            </a:extLst>
          </p:cNvPr>
          <p:cNvSpPr/>
          <p:nvPr/>
        </p:nvSpPr>
        <p:spPr>
          <a:xfrm>
            <a:off x="2484600" y="6155373"/>
            <a:ext cx="444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www.krishnaswamylab.org</a:t>
            </a:r>
            <a:r>
              <a:rPr lang="en-US" dirty="0"/>
              <a:t>/workshop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D12A2E-5D0B-4C43-9EF1-A601693B888D}"/>
              </a:ext>
            </a:extLst>
          </p:cNvPr>
          <p:cNvCxnSpPr>
            <a:cxnSpLocks/>
          </p:cNvCxnSpPr>
          <p:nvPr/>
        </p:nvCxnSpPr>
        <p:spPr>
          <a:xfrm flipH="1">
            <a:off x="5405010" y="2763078"/>
            <a:ext cx="765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DD75E3-17CF-4C42-A44B-D2112E152790}"/>
              </a:ext>
            </a:extLst>
          </p:cNvPr>
          <p:cNvCxnSpPr>
            <a:cxnSpLocks/>
          </p:cNvCxnSpPr>
          <p:nvPr/>
        </p:nvCxnSpPr>
        <p:spPr>
          <a:xfrm flipH="1">
            <a:off x="4324957" y="5589104"/>
            <a:ext cx="765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16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76B1BC-FDE4-2648-B6C8-FC0D70FC78BD}"/>
              </a:ext>
            </a:extLst>
          </p:cNvPr>
          <p:cNvSpPr/>
          <p:nvPr/>
        </p:nvSpPr>
        <p:spPr>
          <a:xfrm>
            <a:off x="1611765" y="6155373"/>
            <a:ext cx="592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www.krishnaswamylab.org</a:t>
            </a:r>
            <a:r>
              <a:rPr lang="en-US" dirty="0"/>
              <a:t>/</a:t>
            </a:r>
            <a:r>
              <a:rPr lang="en-US" dirty="0" err="1"/>
              <a:t>workshop-materials#links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0FC20-B9E7-D345-8B5A-B570E1D1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39" y="0"/>
            <a:ext cx="7707917" cy="62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9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7EC-3512-534C-9B98-E104F3E9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729BD-2FDB-1A49-8E88-9800A3EB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ji3e941oREI1Wky1RJ2Dx">
            <a:extLst>
              <a:ext uri="{FF2B5EF4-FFF2-40B4-BE49-F238E27FC236}">
                <a16:creationId xmlns:a16="http://schemas.microsoft.com/office/drawing/2014/main" id="{1C73658F-3E5C-9148-B674-5E5C10F0AFC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nielle Miyagishima">
            <a:extLst>
              <a:ext uri="{FF2B5EF4-FFF2-40B4-BE49-F238E27FC236}">
                <a16:creationId xmlns:a16="http://schemas.microsoft.com/office/drawing/2014/main" id="{1806C52E-CC38-8E4D-BEA1-B6916CE2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239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exander Tong">
            <a:extLst>
              <a:ext uri="{FF2B5EF4-FFF2-40B4-BE49-F238E27FC236}">
                <a16:creationId xmlns:a16="http://schemas.microsoft.com/office/drawing/2014/main" id="{F593A7A7-303A-4F4D-A91D-193047F0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34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rancesc Lopez">
            <a:extLst>
              <a:ext uri="{FF2B5EF4-FFF2-40B4-BE49-F238E27FC236}">
                <a16:creationId xmlns:a16="http://schemas.microsoft.com/office/drawing/2014/main" id="{B4E37061-E7BB-B54F-A7D3-3B46B76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4" y="234427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arthi Venkat">
            <a:extLst>
              <a:ext uri="{FF2B5EF4-FFF2-40B4-BE49-F238E27FC236}">
                <a16:creationId xmlns:a16="http://schemas.microsoft.com/office/drawing/2014/main" id="{05D13E97-8BC9-4343-B5BD-76B39F43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22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del A.">
            <a:extLst>
              <a:ext uri="{FF2B5EF4-FFF2-40B4-BE49-F238E27FC236}">
                <a16:creationId xmlns:a16="http://schemas.microsoft.com/office/drawing/2014/main" id="{42A66A43-DD6F-4846-BE64-75CA3C432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4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r-Taz Rahman">
            <a:extLst>
              <a:ext uri="{FF2B5EF4-FFF2-40B4-BE49-F238E27FC236}">
                <a16:creationId xmlns:a16="http://schemas.microsoft.com/office/drawing/2014/main" id="{A6D683F8-126D-2C40-BEC9-C8550983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85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ew Benz">
            <a:extLst>
              <a:ext uri="{FF2B5EF4-FFF2-40B4-BE49-F238E27FC236}">
                <a16:creationId xmlns:a16="http://schemas.microsoft.com/office/drawing/2014/main" id="{5E657B7C-5FE7-1043-AF6D-65F5EF15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99" y="235516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Evan Cudone">
            <a:extLst>
              <a:ext uri="{FF2B5EF4-FFF2-40B4-BE49-F238E27FC236}">
                <a16:creationId xmlns:a16="http://schemas.microsoft.com/office/drawing/2014/main" id="{41F8A900-AE10-5141-B7A1-BAAD1474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29" y="4391593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Wesley Lewis">
            <a:extLst>
              <a:ext uri="{FF2B5EF4-FFF2-40B4-BE49-F238E27FC236}">
                <a16:creationId xmlns:a16="http://schemas.microsoft.com/office/drawing/2014/main" id="{29EFF2DA-80F8-1545-B9C7-20EB38D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87" y="2345863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gbert Castro">
            <a:extLst>
              <a:ext uri="{FF2B5EF4-FFF2-40B4-BE49-F238E27FC236}">
                <a16:creationId xmlns:a16="http://schemas.microsoft.com/office/drawing/2014/main" id="{4EC0C54A-5F4C-E243-A4C4-A46D9880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90" y="235516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cott Gigante">
            <a:extLst>
              <a:ext uri="{FF2B5EF4-FFF2-40B4-BE49-F238E27FC236}">
                <a16:creationId xmlns:a16="http://schemas.microsoft.com/office/drawing/2014/main" id="{545B2D9A-8F08-904E-8208-A3B6341C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90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matt_amodio">
            <a:extLst>
              <a:ext uri="{FF2B5EF4-FFF2-40B4-BE49-F238E27FC236}">
                <a16:creationId xmlns:a16="http://schemas.microsoft.com/office/drawing/2014/main" id="{9B3D7050-8E93-6E44-98F9-44D2F9BAA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r="6530"/>
          <a:stretch/>
        </p:blipFill>
        <p:spPr bwMode="auto">
          <a:xfrm>
            <a:off x="7395978" y="234427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Daniel Burkhardt">
            <a:extLst>
              <a:ext uri="{FF2B5EF4-FFF2-40B4-BE49-F238E27FC236}">
                <a16:creationId xmlns:a16="http://schemas.microsoft.com/office/drawing/2014/main" id="{0996CFB8-CADE-C343-81C1-755266EB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95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46959-CF03-0F4F-A213-772A65AAC4D8}"/>
              </a:ext>
            </a:extLst>
          </p:cNvPr>
          <p:cNvSpPr txBox="1"/>
          <p:nvPr/>
        </p:nvSpPr>
        <p:spPr>
          <a:xfrm>
            <a:off x="237049" y="1942703"/>
            <a:ext cx="1430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Sameet</a:t>
            </a:r>
            <a:r>
              <a:rPr lang="en-US" sz="1200" dirty="0"/>
              <a:t> Mehta, PhD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2687E-065C-B04A-AE06-9DAE01EF8C80}"/>
              </a:ext>
            </a:extLst>
          </p:cNvPr>
          <p:cNvSpPr txBox="1"/>
          <p:nvPr/>
        </p:nvSpPr>
        <p:spPr>
          <a:xfrm>
            <a:off x="2091097" y="1943191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Daniel Burkhardt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BEC49-CC75-2F4A-A4E9-B21D5EEDFFE5}"/>
              </a:ext>
            </a:extLst>
          </p:cNvPr>
          <p:cNvSpPr txBox="1"/>
          <p:nvPr/>
        </p:nvSpPr>
        <p:spPr>
          <a:xfrm>
            <a:off x="4013994" y="1943191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Scott </a:t>
            </a:r>
            <a:r>
              <a:rPr lang="en-US" sz="1200" dirty="0" err="1"/>
              <a:t>Gigante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4E6DA-BB93-8E4A-84C0-ADBEECC1851F}"/>
              </a:ext>
            </a:extLst>
          </p:cNvPr>
          <p:cNvSpPr txBox="1"/>
          <p:nvPr/>
        </p:nvSpPr>
        <p:spPr>
          <a:xfrm>
            <a:off x="5512189" y="1942702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Nur-</a:t>
            </a:r>
            <a:r>
              <a:rPr lang="en-US" sz="1200" dirty="0" err="1"/>
              <a:t>Taz</a:t>
            </a:r>
            <a:r>
              <a:rPr lang="en-US" sz="1200" dirty="0"/>
              <a:t> Rahman, PhD</a:t>
            </a:r>
          </a:p>
        </p:txBody>
      </p:sp>
      <p:pic>
        <p:nvPicPr>
          <p:cNvPr id="1050" name="Picture 26" descr="Mamie Wang">
            <a:extLst>
              <a:ext uri="{FF2B5EF4-FFF2-40B4-BE49-F238E27FC236}">
                <a16:creationId xmlns:a16="http://schemas.microsoft.com/office/drawing/2014/main" id="{E6998203-FD9A-AE43-91C7-9A0A4B1F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78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DA9FCB-164B-0A4C-A285-14F202E4525C}"/>
              </a:ext>
            </a:extLst>
          </p:cNvPr>
          <p:cNvSpPr txBox="1"/>
          <p:nvPr/>
        </p:nvSpPr>
        <p:spPr>
          <a:xfrm>
            <a:off x="7651697" y="1942702"/>
            <a:ext cx="1088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Mamie Wang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1A725-3B43-F943-A098-93B975CD72BD}"/>
              </a:ext>
            </a:extLst>
          </p:cNvPr>
          <p:cNvSpPr txBox="1"/>
          <p:nvPr/>
        </p:nvSpPr>
        <p:spPr>
          <a:xfrm>
            <a:off x="5840728" y="6021548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Evan </a:t>
            </a:r>
            <a:r>
              <a:rPr lang="en-US" sz="1200" dirty="0" err="1"/>
              <a:t>Cudone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75A27-2297-394E-96B4-9BCA49BC252A}"/>
              </a:ext>
            </a:extLst>
          </p:cNvPr>
          <p:cNvSpPr txBox="1"/>
          <p:nvPr/>
        </p:nvSpPr>
        <p:spPr>
          <a:xfrm>
            <a:off x="2215007" y="3997465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Andrew Benz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1C67B-B63E-964E-95A2-2F6EC5B2CE84}"/>
              </a:ext>
            </a:extLst>
          </p:cNvPr>
          <p:cNvSpPr txBox="1"/>
          <p:nvPr/>
        </p:nvSpPr>
        <p:spPr>
          <a:xfrm>
            <a:off x="4015600" y="3964432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Egbert Castro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2E91F-0273-534F-A862-12852094BD7D}"/>
              </a:ext>
            </a:extLst>
          </p:cNvPr>
          <p:cNvSpPr txBox="1"/>
          <p:nvPr/>
        </p:nvSpPr>
        <p:spPr>
          <a:xfrm>
            <a:off x="5912459" y="3955360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Wes Lewis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4E30BD-0AED-504C-9108-560C762565EA}"/>
              </a:ext>
            </a:extLst>
          </p:cNvPr>
          <p:cNvSpPr txBox="1"/>
          <p:nvPr/>
        </p:nvSpPr>
        <p:spPr>
          <a:xfrm>
            <a:off x="7532273" y="395536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Matthew </a:t>
            </a:r>
            <a:r>
              <a:rPr lang="en-US" sz="1200" dirty="0" err="1"/>
              <a:t>Amodio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8A28C-F268-5A4C-8042-9898DDA4C958}"/>
              </a:ext>
            </a:extLst>
          </p:cNvPr>
          <p:cNvSpPr txBox="1"/>
          <p:nvPr/>
        </p:nvSpPr>
        <p:spPr>
          <a:xfrm>
            <a:off x="7654826" y="602154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Aarthi</a:t>
            </a:r>
            <a:r>
              <a:rPr lang="en-US" sz="1200" dirty="0"/>
              <a:t> Venkat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443B6-C837-4D44-8507-2D7C9EE4722A}"/>
              </a:ext>
            </a:extLst>
          </p:cNvPr>
          <p:cNvSpPr txBox="1"/>
          <p:nvPr/>
        </p:nvSpPr>
        <p:spPr>
          <a:xfrm>
            <a:off x="136770" y="3979171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Francesc</a:t>
            </a:r>
            <a:r>
              <a:rPr lang="en-US" sz="1200" dirty="0"/>
              <a:t> Lopez, PhD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EE0AA-2A35-8B48-8D06-8219AA20F6B4}"/>
              </a:ext>
            </a:extLst>
          </p:cNvPr>
          <p:cNvSpPr txBox="1"/>
          <p:nvPr/>
        </p:nvSpPr>
        <p:spPr>
          <a:xfrm>
            <a:off x="3950599" y="6021548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Alexander Tong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800A6C-51BF-3C43-9F71-4E730F40D2D3}"/>
              </a:ext>
            </a:extLst>
          </p:cNvPr>
          <p:cNvSpPr txBox="1"/>
          <p:nvPr/>
        </p:nvSpPr>
        <p:spPr>
          <a:xfrm>
            <a:off x="1961139" y="6029531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Danielle </a:t>
            </a:r>
            <a:r>
              <a:rPr lang="en-US" sz="1200" dirty="0" err="1"/>
              <a:t>Miyagishima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45E462-1C09-2C4C-9F46-AD452CE687B9}"/>
              </a:ext>
            </a:extLst>
          </p:cNvPr>
          <p:cNvSpPr txBox="1"/>
          <p:nvPr/>
        </p:nvSpPr>
        <p:spPr>
          <a:xfrm>
            <a:off x="550669" y="6029531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Edel</a:t>
            </a:r>
            <a:r>
              <a:rPr lang="en-US" sz="1200" dirty="0"/>
              <a:t> Aron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4FDF0-308D-C84D-B14B-29CC8D1D4F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770" y="349255"/>
            <a:ext cx="1610054" cy="15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52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6D76DD-5A9D-504C-A460-42AB5EB3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94" y="1276944"/>
            <a:ext cx="3682580" cy="2990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EEE27-9484-E344-86A9-2AFBC6736F3E}"/>
              </a:ext>
            </a:extLst>
          </p:cNvPr>
          <p:cNvSpPr txBox="1"/>
          <p:nvPr/>
        </p:nvSpPr>
        <p:spPr>
          <a:xfrm>
            <a:off x="2266584" y="4655127"/>
            <a:ext cx="502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@</a:t>
            </a:r>
            <a:r>
              <a:rPr lang="en-US" sz="4200" dirty="0" err="1"/>
              <a:t>KrishnaswamyLab</a:t>
            </a:r>
            <a:endParaRPr lang="en-US" sz="4200" dirty="0"/>
          </a:p>
          <a:p>
            <a:pPr algn="ctr"/>
            <a:r>
              <a:rPr lang="en-US" sz="4200" dirty="0"/>
              <a:t>#</a:t>
            </a:r>
            <a:r>
              <a:rPr lang="en-US" sz="4200" dirty="0" err="1"/>
              <a:t>YaleML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80655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Day 3: Denoising, Batch Correction, and Clustering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7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B861-00AE-6446-86CE-14ECA5B7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57D9-66AB-9A44-84E4-F1A6B845F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edMRPvKyIBbCuDhPHwO">
            <a:extLst>
              <a:ext uri="{FF2B5EF4-FFF2-40B4-BE49-F238E27FC236}">
                <a16:creationId xmlns:a16="http://schemas.microsoft.com/office/drawing/2014/main" id="{B613B179-09A4-4741-AE7B-647729AA4E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3" y="232031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13034" y="21818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Low-dimensional</a:t>
            </a:r>
          </a:p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83304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424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uses of affinity matrices, 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97697" y="1525912"/>
            <a:ext cx="7886700" cy="4351338"/>
          </a:xfrm>
        </p:spPr>
        <p:txBody>
          <a:bodyPr/>
          <a:lstStyle/>
          <a:p>
            <a:r>
              <a:rPr lang="en-US" dirty="0"/>
              <a:t>Data Denoising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Batch normalization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Clustering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7C321-0488-B041-B1CB-B5BFE6AFD22A}"/>
              </a:ext>
            </a:extLst>
          </p:cNvPr>
          <p:cNvGrpSpPr/>
          <p:nvPr/>
        </p:nvGrpSpPr>
        <p:grpSpPr>
          <a:xfrm>
            <a:off x="4927289" y="2480555"/>
            <a:ext cx="4074003" cy="1590198"/>
            <a:chOff x="3050439" y="5082151"/>
            <a:chExt cx="4074003" cy="1590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E8868D-B31A-174A-9069-4CFA53D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589" y="5082151"/>
              <a:ext cx="1760853" cy="1590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6CCAB-11BF-0F42-819E-BFDA4EA1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439" y="5128693"/>
              <a:ext cx="1698797" cy="154365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263505-35B5-B94E-A76A-2A06DE2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90" y="5864266"/>
              <a:ext cx="3163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4794566-45CC-B842-83C9-E1371CAF018B}"/>
              </a:ext>
            </a:extLst>
          </p:cNvPr>
          <p:cNvSpPr/>
          <p:nvPr/>
        </p:nvSpPr>
        <p:spPr>
          <a:xfrm>
            <a:off x="3878622" y="4489811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6CFAA-1974-0446-99A5-DB1DBF68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41" t="74786"/>
          <a:stretch/>
        </p:blipFill>
        <p:spPr>
          <a:xfrm>
            <a:off x="290274" y="2480555"/>
            <a:ext cx="3926438" cy="188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DF92-FA23-9043-8E51-89D81AD02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74" t="6907" r="3200" b="67879"/>
          <a:stretch/>
        </p:blipFill>
        <p:spPr>
          <a:xfrm>
            <a:off x="3600535" y="5038223"/>
            <a:ext cx="2430533" cy="1819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A9C-2C40-8440-A6A8-65F2C046BDBE}"/>
              </a:ext>
            </a:extLst>
          </p:cNvPr>
          <p:cNvSpPr/>
          <p:nvPr/>
        </p:nvSpPr>
        <p:spPr>
          <a:xfrm>
            <a:off x="1904666" y="1774200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denoising and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817050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Using the manifold model to denoise data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99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D8A7-8395-9044-8247-42598D73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by eliminating dimensions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8187F-5300-4B48-B34E-C521D02858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dimensions in a data that are independent are called RANK </a:t>
            </a:r>
          </a:p>
          <a:p>
            <a:r>
              <a:rPr lang="en-US" dirty="0"/>
              <a:t>You can denoise data by lowering rank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305E-AE05-C340-BF08-AF44E5A6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0692"/>
            <a:ext cx="43053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C6A14-8E95-1241-B124-A4EB0D3C1E34}"/>
              </a:ext>
            </a:extLst>
          </p:cNvPr>
          <p:cNvSpPr txBox="1"/>
          <p:nvPr/>
        </p:nvSpPr>
        <p:spPr>
          <a:xfrm>
            <a:off x="4918364" y="4752109"/>
            <a:ext cx="137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 </a:t>
            </a:r>
          </a:p>
        </p:txBody>
      </p:sp>
    </p:spTree>
    <p:extLst>
      <p:ext uri="{BB962C8B-B14F-4D97-AF65-F5344CB8AC3E}">
        <p14:creationId xmlns:p14="http://schemas.microsoft.com/office/powerpoint/2010/main" val="2866284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C968-5A55-654B-848B-D72370FA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the data without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2F03-0B7D-8A4D-8A33-29729DFA7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this to work you have to have your dimensions be broken up into </a:t>
            </a:r>
            <a:r>
              <a:rPr lang="en-US" b="1" i="1" dirty="0"/>
              <a:t>data dimensions and noise dimensions</a:t>
            </a:r>
          </a:p>
          <a:p>
            <a:r>
              <a:rPr lang="en-US" dirty="0"/>
              <a:t>Noisy image on the right is broken up into columns and rows instead</a:t>
            </a:r>
          </a:p>
          <a:p>
            <a:r>
              <a:rPr lang="en-US" dirty="0"/>
              <a:t>What do we do?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C86A8E-9CC5-5544-9535-2315987612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30010"/>
            <a:ext cx="3886200" cy="25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4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7CE-C56C-AB42-A21E-902F5CA69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cor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E54A-C45C-3E48-99D8-19B8F2A0C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3OVnyzZchdADfJIdZXVJf">
            <a:extLst>
              <a:ext uri="{FF2B5EF4-FFF2-40B4-BE49-F238E27FC236}">
                <a16:creationId xmlns:a16="http://schemas.microsoft.com/office/drawing/2014/main" id="{F2BA1A6F-4972-084F-A55A-BD97341B0E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46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Recap from Day 2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91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92A5-56F8-5B44-917C-5A3105FC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splits signal and noise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F40B-FC13-F445-AA18-90E28F71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axes with a lot of variation are likely to correspond to data </a:t>
            </a:r>
          </a:p>
          <a:p>
            <a:r>
              <a:rPr lang="en-US" dirty="0"/>
              <a:t>Axes with little variation correspond to noise directions </a:t>
            </a:r>
          </a:p>
          <a:p>
            <a:r>
              <a:rPr lang="en-US" dirty="0"/>
              <a:t>The amount of variation captured in each eigenvector is given by its eigenvalue </a:t>
            </a:r>
          </a:p>
          <a:p>
            <a:r>
              <a:rPr lang="en-US" dirty="0"/>
              <a:t>PC1 will have the highest eigenvalue, captures the most variation ..</a:t>
            </a:r>
          </a:p>
          <a:p>
            <a:pPr lvl="1"/>
            <a:r>
              <a:rPr lang="en-US" dirty="0"/>
              <a:t>PC2 next most</a:t>
            </a:r>
          </a:p>
          <a:p>
            <a:pPr lvl="2"/>
            <a:r>
              <a:rPr lang="en-US" dirty="0"/>
              <a:t>And so on…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66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10D2-4C88-A34E-9957-0B25E137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SVD: Process similar to </a:t>
            </a:r>
            <a:r>
              <a:rPr lang="en-US" dirty="0" err="1"/>
              <a:t>Eigendecomposition</a:t>
            </a:r>
            <a:r>
              <a:rPr lang="en-US" dirty="0"/>
              <a:t> on non-square matrices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A928D-EADD-0044-9608-973D70F0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03582"/>
            <a:ext cx="2794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E777-A86B-3948-9F41-7FF3B3AFC0FC}"/>
              </a:ext>
            </a:extLst>
          </p:cNvPr>
          <p:cNvSpPr txBox="1"/>
          <p:nvPr/>
        </p:nvSpPr>
        <p:spPr>
          <a:xfrm>
            <a:off x="263236" y="5465725"/>
            <a:ext cx="489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 values are eigenvalues of MM* or M*M</a:t>
            </a:r>
          </a:p>
          <a:p>
            <a:r>
              <a:rPr lang="en-US" dirty="0"/>
              <a:t>Singular vectors are eigenvectors of MM* or M*M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0C0C-FAF3-0D4F-AFBA-6BF42AC84FBF}"/>
              </a:ext>
            </a:extLst>
          </p:cNvPr>
          <p:cNvSpPr txBox="1"/>
          <p:nvPr/>
        </p:nvSpPr>
        <p:spPr>
          <a:xfrm>
            <a:off x="387927" y="6359236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mean centered feature matrix  the singular vectors U are also PCs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CA1CE-0A47-FA4F-A4C5-B43ADD57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34" y="2416682"/>
            <a:ext cx="5213946" cy="16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2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88A-3653-D743-9919-7A1E1106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E9B4-1D75-4E4F-AD2F-262E8702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the singular vectors with low singular values and recreate the matrix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7DEB5-7894-F444-AA52-8A8CE2ECA4C8}"/>
              </a:ext>
            </a:extLst>
          </p:cNvPr>
          <p:cNvSpPr/>
          <p:nvPr/>
        </p:nvSpPr>
        <p:spPr>
          <a:xfrm>
            <a:off x="2410691" y="4667960"/>
            <a:ext cx="581891" cy="104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EBD21-50D6-1841-935E-8D4CEAEB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24" y="3104142"/>
            <a:ext cx="6142160" cy="26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6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1746-04FA-E140-A9B8-1A53EF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on MIT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9B222-B533-9445-AA51-ACA05D2C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9" y="2223502"/>
            <a:ext cx="3515822" cy="2316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56C78-6C89-BC4B-A7F3-0380C097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38111"/>
            <a:ext cx="3693391" cy="2487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3977E-C32B-D14A-9719-E80908233978}"/>
              </a:ext>
            </a:extLst>
          </p:cNvPr>
          <p:cNvCxnSpPr/>
          <p:nvPr/>
        </p:nvCxnSpPr>
        <p:spPr>
          <a:xfrm>
            <a:off x="3965001" y="3224463"/>
            <a:ext cx="60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584947-DD05-D84F-ADC1-ED3BC8E5309F}"/>
              </a:ext>
            </a:extLst>
          </p:cNvPr>
          <p:cNvSpPr txBox="1"/>
          <p:nvPr/>
        </p:nvSpPr>
        <p:spPr>
          <a:xfrm>
            <a:off x="449179" y="5566611"/>
            <a:ext cx="475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5"/>
              </a:rPr>
              <a:t>https://medium.com/@amelie_yeh/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99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30B2-6502-1D42-BAA5-AA86BBE4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9"/>
            <a:ext cx="8387013" cy="1325563"/>
          </a:xfrm>
        </p:spPr>
        <p:txBody>
          <a:bodyPr/>
          <a:lstStyle/>
          <a:p>
            <a:r>
              <a:rPr lang="en-US" dirty="0"/>
              <a:t>Data is smooth, Noise is jumpy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56A9-0BD9-F846-87BE-C46691FE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47" y="1909010"/>
            <a:ext cx="1436036" cy="4246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1C91-E424-0C4E-96D6-D09BC1F6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656" y="1909010"/>
            <a:ext cx="1354056" cy="4246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8CE7-01BB-0340-9EEC-E9DFD562A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3" y="1850439"/>
            <a:ext cx="1453578" cy="436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78214-28D7-2948-A951-49084D4ACD64}"/>
              </a:ext>
            </a:extLst>
          </p:cNvPr>
          <p:cNvSpPr txBox="1"/>
          <p:nvPr/>
        </p:nvSpPr>
        <p:spPr>
          <a:xfrm>
            <a:off x="500469" y="6220489"/>
            <a:ext cx="59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take off noise by taking off low-</a:t>
            </a:r>
            <a:r>
              <a:rPr lang="en-US" dirty="0" err="1"/>
              <a:t>eigenvalued</a:t>
            </a:r>
            <a:r>
              <a:rPr lang="en-US" dirty="0"/>
              <a:t> eigenvectors </a:t>
            </a:r>
          </a:p>
        </p:txBody>
      </p:sp>
    </p:spTree>
    <p:extLst>
      <p:ext uri="{BB962C8B-B14F-4D97-AF65-F5344CB8AC3E}">
        <p14:creationId xmlns:p14="http://schemas.microsoft.com/office/powerpoint/2010/main" val="1982540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4857-3D6D-3644-89AA-F0955D9DF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19B8F-ABBC-9A44-B1A6-52931A279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cCv6DTzZZalEfCgrnKGfB">
            <a:extLst>
              <a:ext uri="{FF2B5EF4-FFF2-40B4-BE49-F238E27FC236}">
                <a16:creationId xmlns:a16="http://schemas.microsoft.com/office/drawing/2014/main" id="{326602DE-70EE-9C4D-B874-C4FDC628D4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1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9051-E227-CB42-8EA3-E556271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EC826-0A4A-2F49-91B3-54220939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93231"/>
            <a:ext cx="4415255" cy="409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4791E-DA75-FC48-9D49-CA0A9E47FE17}"/>
              </a:ext>
            </a:extLst>
          </p:cNvPr>
          <p:cNvSpPr txBox="1"/>
          <p:nvPr/>
        </p:nvSpPr>
        <p:spPr>
          <a:xfrm>
            <a:off x="5775158" y="2582779"/>
            <a:ext cx="220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Jumps in eigenvalues </a:t>
            </a:r>
          </a:p>
          <a:p>
            <a:r>
              <a:rPr lang="en-US" dirty="0"/>
              <a:t>Might give you a clue</a:t>
            </a:r>
          </a:p>
        </p:txBody>
      </p:sp>
    </p:spTree>
    <p:extLst>
      <p:ext uri="{BB962C8B-B14F-4D97-AF65-F5344CB8AC3E}">
        <p14:creationId xmlns:p14="http://schemas.microsoft.com/office/powerpoint/2010/main" val="244525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394948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995807" y="5088005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 is noisy and sparse (</a:t>
            </a:r>
            <a:r>
              <a:rPr lang="en-US" sz="2100" dirty="0" err="1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scRNA-seq</a:t>
            </a:r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663B-ED47-794D-8FFA-C348DE27B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6402-4D78-D344-961F-E80835631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MHGsb8S3NA2p28T4r1NSd">
            <a:extLst>
              <a:ext uri="{FF2B5EF4-FFF2-40B4-BE49-F238E27FC236}">
                <a16:creationId xmlns:a16="http://schemas.microsoft.com/office/drawing/2014/main" id="{932D8F31-C51E-0145-AFA6-00A92FA813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8EC-0F0E-244E-81DE-3E04C713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for non-linear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7436-5FE1-2246-A0CA-414B24530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" y="2203783"/>
            <a:ext cx="8470131" cy="3394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D396C7-8EE4-A04C-A01F-898338DFB042}"/>
              </a:ext>
            </a:extLst>
          </p:cNvPr>
          <p:cNvSpPr/>
          <p:nvPr/>
        </p:nvSpPr>
        <p:spPr>
          <a:xfrm>
            <a:off x="628650" y="577470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with PCA/Single Value Decomposition (SVD): it takes off linear dimensions in data, noise can be along the non-linear data manifold</a:t>
            </a:r>
          </a:p>
        </p:txBody>
      </p:sp>
    </p:spTree>
    <p:extLst>
      <p:ext uri="{BB962C8B-B14F-4D97-AF65-F5344CB8AC3E}">
        <p14:creationId xmlns:p14="http://schemas.microsoft.com/office/powerpoint/2010/main" val="128516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-37386" y="24119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200276" y="3588903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1941482" y="409349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648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81" y="857250"/>
            <a:ext cx="535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2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08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Eigenvectors of Affinity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2" y="1874934"/>
            <a:ext cx="7517795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6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9" y="518518"/>
            <a:ext cx="8194462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Avenir Book" charset="0"/>
              </a:rPr>
              <a:t>Cells are nodes, mRNA gene-counts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926319"/>
            <a:ext cx="7736842" cy="47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7" y="506364"/>
            <a:ext cx="591502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4" y="1393883"/>
            <a:ext cx="8810052" cy="5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8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1056290"/>
            <a:ext cx="908491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0E5-171D-0C44-8E05-3024A0E91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9949A-FAD1-0848-A39E-FB47A2E47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P7vNDFrwpqLTCQM2o2TgV">
            <a:extLst>
              <a:ext uri="{FF2B5EF4-FFF2-40B4-BE49-F238E27FC236}">
                <a16:creationId xmlns:a16="http://schemas.microsoft.com/office/drawing/2014/main" id="{F86AB942-1F9A-0D40-8ADE-F08223F068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8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2E72-782B-794A-8408-AC29C1FF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8E31-9634-AC49-865A-93B783C2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Softly filters eigenvectors, down-weights them in a regular scheme rather than totally taking them off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called low-pass filtering on the spectrum of the graph </a:t>
            </a:r>
          </a:p>
        </p:txBody>
      </p:sp>
    </p:spTree>
    <p:extLst>
      <p:ext uri="{BB962C8B-B14F-4D97-AF65-F5344CB8AC3E}">
        <p14:creationId xmlns:p14="http://schemas.microsoft.com/office/powerpoint/2010/main" val="114796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Imputation Step = Smoothing on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5275" y="2390775"/>
            <a:ext cx="92392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3431"/>
            <a:ext cx="537210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53431"/>
            <a:ext cx="256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9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7063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Vertex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52" y="2594061"/>
            <a:ext cx="3261910" cy="2187876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Smooths signal on graph</a:t>
            </a:r>
          </a:p>
          <a:p>
            <a:r>
              <a:rPr lang="en-US" dirty="0">
                <a:ea typeface="Avenir Book" charset="0"/>
              </a:rPr>
              <a:t>Takes weighted average of neighbor</a:t>
            </a:r>
          </a:p>
        </p:txBody>
      </p:sp>
      <p:pic>
        <p:nvPicPr>
          <p:cNvPr id="4" name="tsne_knn_vim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301" y="2112214"/>
            <a:ext cx="529769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380217" y="2085706"/>
            <a:ext cx="778936" cy="6076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B2B1F7-A535-BA48-815C-8621539CC465}"/>
              </a:ext>
            </a:extLst>
          </p:cNvPr>
          <p:cNvSpPr txBox="1"/>
          <p:nvPr/>
        </p:nvSpPr>
        <p:spPr>
          <a:xfrm>
            <a:off x="2577837" y="29274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</p:spTree>
    <p:extLst>
      <p:ext uri="{BB962C8B-B14F-4D97-AF65-F5344CB8AC3E}">
        <p14:creationId xmlns:p14="http://schemas.microsoft.com/office/powerpoint/2010/main" val="3447072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Avenir Book" charset="0"/>
              </a:rPr>
              <a:t>Low pass filter of Eigenvectors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1976255"/>
            <a:ext cx="8464303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70" y="2471555"/>
            <a:ext cx="4974260" cy="4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6" y="1787398"/>
            <a:ext cx="2661162" cy="186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2943" y="3647808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Smoothing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30" y="1779591"/>
            <a:ext cx="2638892" cy="186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082" y="3641698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56" y="3851170"/>
            <a:ext cx="2626119" cy="190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3726" y="5731441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30" y="3851171"/>
            <a:ext cx="2662325" cy="1897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7040" y="5687094"/>
            <a:ext cx="6206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T=100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434355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Frequency domain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4367367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Kills high frequency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063831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1565864" y="4446407"/>
            <a:ext cx="813467" cy="768762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397411" y="48443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21880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418469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90977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2681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18893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387485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847D-6DEF-1447-9C52-9D6ECB31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 should we choose?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850CA-F7CB-314F-8213-88BE38D1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2332788"/>
            <a:ext cx="8448508" cy="2576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8146E-1D40-EB4E-93A9-85AEDCFEC6E9}"/>
              </a:ext>
            </a:extLst>
          </p:cNvPr>
          <p:cNvSpPr txBox="1"/>
          <p:nvPr/>
        </p:nvSpPr>
        <p:spPr>
          <a:xfrm>
            <a:off x="1058779" y="5374105"/>
            <a:ext cx="701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“learning phase” from “stable phase”, quit when data stabilizes </a:t>
            </a:r>
          </a:p>
        </p:txBody>
      </p:sp>
    </p:spTree>
    <p:extLst>
      <p:ext uri="{BB962C8B-B14F-4D97-AF65-F5344CB8AC3E}">
        <p14:creationId xmlns:p14="http://schemas.microsoft.com/office/powerpoint/2010/main" val="321782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872264" y="2821313"/>
            <a:ext cx="778936" cy="60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/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2973864" y="39386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2284855" y="406636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407432" y="358457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33045635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465A-4A28-2047-B2B3-59DD3700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Validation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3FAFD-4CC5-7048-8EB6-43F8B6F05B0C}"/>
              </a:ext>
            </a:extLst>
          </p:cNvPr>
          <p:cNvSpPr/>
          <p:nvPr/>
        </p:nvSpPr>
        <p:spPr>
          <a:xfrm>
            <a:off x="628650" y="6323720"/>
            <a:ext cx="687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https://www.biorxiv.org/content/10.1101/786269v1.abstract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6646E-29E0-4748-9360-BD241DF0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92"/>
            <a:ext cx="9144000" cy="41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9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51" y="2006002"/>
            <a:ext cx="5885897" cy="485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DC17B-AA56-8746-9823-A04843B4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MAGIC recovers gene-gene relationships in an artificially dropped-out dataset</a:t>
            </a:r>
          </a:p>
        </p:txBody>
      </p:sp>
    </p:spTree>
    <p:extLst>
      <p:ext uri="{BB962C8B-B14F-4D97-AF65-F5344CB8AC3E}">
        <p14:creationId xmlns:p14="http://schemas.microsoft.com/office/powerpoint/2010/main" val="1496574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A3C-1AD2-A147-9A18-6AF57950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vs Missing value Imputation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C84A-8166-9548-8559-1F22866CFD3B}"/>
              </a:ext>
            </a:extLst>
          </p:cNvPr>
          <p:cNvSpPr txBox="1">
            <a:spLocks/>
          </p:cNvSpPr>
          <p:nvPr/>
        </p:nvSpPr>
        <p:spPr>
          <a:xfrm>
            <a:off x="628649" y="1825625"/>
            <a:ext cx="8141278" cy="4351338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Denoising assumes that data has some noise, all entries have noise added to them </a:t>
            </a:r>
          </a:p>
          <a:p>
            <a:r>
              <a:rPr lang="en-US" dirty="0"/>
              <a:t>Missing value completion methods assume that the existing values are correct and that some values are missing (not measured)</a:t>
            </a:r>
          </a:p>
          <a:p>
            <a:r>
              <a:rPr lang="en-US" dirty="0"/>
              <a:t>Matrix completion is a way of filling in missing values </a:t>
            </a:r>
          </a:p>
          <a:p>
            <a:r>
              <a:rPr lang="en-US" dirty="0"/>
              <a:t>There is some literature in the single cell world trying to differentiate between true zeros and false zeros</a:t>
            </a:r>
          </a:p>
          <a:p>
            <a:pPr lvl="1"/>
            <a:r>
              <a:rPr lang="en-US" dirty="0"/>
              <a:t>People disagree on how this should be done</a:t>
            </a:r>
          </a:p>
          <a:p>
            <a:pPr lvl="1"/>
            <a:r>
              <a:rPr lang="en-US" dirty="0"/>
              <a:t>With a denoising viewpoint it is not necessary to </a:t>
            </a:r>
            <a:r>
              <a:rPr lang="en-US" dirty="0" err="1"/>
              <a:t>distingsuish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13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62E9-266D-FB48-927D-366DFDC0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MAGIC to LRA and matrix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E0ECA-3D53-9145-808D-BF4673AF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5" y="2018631"/>
            <a:ext cx="7717069" cy="42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4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BFEF-1DAA-124D-B63D-CABEFDDD0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DE125-B835-B647-B20C-4657AC36A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FdXlmGtYUXmUKXSuYUtCb">
            <a:extLst>
              <a:ext uri="{FF2B5EF4-FFF2-40B4-BE49-F238E27FC236}">
                <a16:creationId xmlns:a16="http://schemas.microsoft.com/office/drawing/2014/main" id="{0102A313-580D-EC48-AE94-810A0C711C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4CE-C3D7-734C-8001-6EC7F3C2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expressions of characteristic markers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CA2B5-51D0-7442-9B78-EF9F3057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10" y="1690692"/>
            <a:ext cx="7131379" cy="41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6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4613-28D0-864C-852F-6D2F3AA6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GFAP - marker for astrocytes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4235B-1893-C24E-97C3-4C032962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752"/>
            <a:ext cx="4380513" cy="3488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4A065-0AD6-914B-A92A-9FA8FB4C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09" y="2482712"/>
            <a:ext cx="4162524" cy="3176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2745E-4F69-A241-9E96-C7C61A3269B2}"/>
              </a:ext>
            </a:extLst>
          </p:cNvPr>
          <p:cNvSpPr txBox="1"/>
          <p:nvPr/>
        </p:nvSpPr>
        <p:spPr>
          <a:xfrm>
            <a:off x="1274618" y="1939636"/>
            <a:ext cx="13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MAGIC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E4D1-66A1-984D-B56C-8117817A6DD9}"/>
              </a:ext>
            </a:extLst>
          </p:cNvPr>
          <p:cNvSpPr txBox="1"/>
          <p:nvPr/>
        </p:nvSpPr>
        <p:spPr>
          <a:xfrm>
            <a:off x="5638801" y="1947420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MAGIC</a:t>
            </a:r>
          </a:p>
        </p:txBody>
      </p:sp>
    </p:spTree>
    <p:extLst>
      <p:ext uri="{BB962C8B-B14F-4D97-AF65-F5344CB8AC3E}">
        <p14:creationId xmlns:p14="http://schemas.microsoft.com/office/powerpoint/2010/main" val="639840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0BE6-8BD7-0149-8944-3DEEFDCC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Gene Gene Relationships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82C0B-2FD1-954D-A871-E14F3B9C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36" y="1861704"/>
            <a:ext cx="533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6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Diffusing or smoothing values over a graph can denoise data</a:t>
            </a:r>
          </a:p>
          <a:p>
            <a:endParaRPr lang="en-US" dirty="0"/>
          </a:p>
          <a:p>
            <a:r>
              <a:rPr lang="en-US" dirty="0"/>
              <a:t>This kind of denoising is similar to averaging expression values across neighbors</a:t>
            </a:r>
          </a:p>
          <a:p>
            <a:endParaRPr lang="en-US" dirty="0"/>
          </a:p>
          <a:p>
            <a:r>
              <a:rPr lang="en-US" dirty="0"/>
              <a:t>More diffusion = more denoising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5D12-B855-B74F-9EC9-AD5CA75D5164}"/>
              </a:ext>
            </a:extLst>
          </p:cNvPr>
          <p:cNvSpPr txBox="1"/>
          <p:nvPr/>
        </p:nvSpPr>
        <p:spPr>
          <a:xfrm>
            <a:off x="1468582" y="4830618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1278641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Batch correction</a:t>
            </a:r>
            <a:endParaRPr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3964971" y="2703336"/>
            <a:ext cx="778936" cy="60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3851784" y="390919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183570" y="3259723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63B22-B8D1-4140-A049-24AC822192A2}"/>
              </a:ext>
            </a:extLst>
          </p:cNvPr>
          <p:cNvSpPr txBox="1"/>
          <p:nvPr/>
        </p:nvSpPr>
        <p:spPr>
          <a:xfrm>
            <a:off x="3520619" y="3616824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2773102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in Single Cell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Systematic, non-biological differences between samples due to measurement conditions</a:t>
            </a:r>
          </a:p>
          <a:p>
            <a:endParaRPr lang="en-US" dirty="0"/>
          </a:p>
          <a:p>
            <a:r>
              <a:rPr lang="en-US" dirty="0"/>
              <a:t>Differences could be due to ambient conditions (temperature, humidity), machine calibration,  differences in titration, bead/antibody batch,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 refers to actually actual biological differences but those that are “uninteresting” (background demographics rather than immediate drug effect). </a:t>
            </a:r>
          </a:p>
        </p:txBody>
      </p:sp>
    </p:spTree>
    <p:extLst>
      <p:ext uri="{BB962C8B-B14F-4D97-AF65-F5344CB8AC3E}">
        <p14:creationId xmlns:p14="http://schemas.microsoft.com/office/powerpoint/2010/main" val="129196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Batch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1273" y="2525568"/>
            <a:ext cx="351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become hard to compare</a:t>
            </a:r>
          </a:p>
          <a:p>
            <a:endParaRPr lang="en-US" dirty="0"/>
          </a:p>
          <a:p>
            <a:r>
              <a:rPr lang="en-US" dirty="0"/>
              <a:t>All genes, cell types seem different!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D5DA2-40A4-A848-BF5A-336349AE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33600"/>
            <a:ext cx="3871423" cy="26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0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89CD-8F54-1E49-89BD-486E08C7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detect batch effect?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907C9-2A1E-E740-AD93-D931B0D287F6}"/>
              </a:ext>
            </a:extLst>
          </p:cNvPr>
          <p:cNvSpPr txBox="1"/>
          <p:nvPr/>
        </p:nvSpPr>
        <p:spPr>
          <a:xfrm>
            <a:off x="822613" y="63143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A89AC-A9EC-5543-A8A8-5CE798B08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38308"/>
            <a:ext cx="6885709" cy="46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1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27" y="1811770"/>
            <a:ext cx="45050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Diversity measures including Shannon entropy have been used to quantify the degree of “mixture” between samples </a:t>
            </a:r>
          </a:p>
          <a:p>
            <a:endParaRPr lang="en-US" b="1" dirty="0"/>
          </a:p>
          <a:p>
            <a:r>
              <a:rPr lang="en-US" dirty="0" err="1"/>
              <a:t>kBet</a:t>
            </a:r>
            <a:r>
              <a:rPr lang="en-US" dirty="0"/>
              <a:t> [</a:t>
            </a:r>
            <a:r>
              <a:rPr lang="en-US" dirty="0" err="1"/>
              <a:t>Buttner</a:t>
            </a:r>
            <a:r>
              <a:rPr lang="en-US" dirty="0"/>
              <a:t> et al] compare global population proportions to local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priori, we don’t know what the degree of mixture should be, but if batch correction works, it should increase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C9AA-F90D-0440-8D63-4F60FD6A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2099182"/>
            <a:ext cx="19812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84EE2-FFDB-4242-82A5-2940FA6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" y="3519699"/>
            <a:ext cx="3646632" cy="2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7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50742" y="1690692"/>
            <a:ext cx="6561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Take off </a:t>
            </a:r>
            <a:r>
              <a:rPr lang="en-US" dirty="0" err="1"/>
              <a:t>artifactual</a:t>
            </a:r>
            <a:r>
              <a:rPr lang="en-US" dirty="0"/>
              <a:t> variation and keep biological variation!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101E-4F5F-9544-8738-9A13CF4D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1" y="2312493"/>
            <a:ext cx="6317673" cy="42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31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27E4-C8DD-C245-99F9-37619EDA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PCA to correct batch effect?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E49CB-DAB0-D442-BDD9-D44BF5C2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860126"/>
            <a:ext cx="6816436" cy="48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9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5A4E-BA85-1340-8CC2-8D67ED8BC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4CDD0-9C25-B146-99A6-6D313043F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A8BHLXdXtwjBoRMpT3G0E">
            <a:extLst>
              <a:ext uri="{FF2B5EF4-FFF2-40B4-BE49-F238E27FC236}">
                <a16:creationId xmlns:a16="http://schemas.microsoft.com/office/drawing/2014/main" id="{F253409F-8E88-8E48-A405-8AE0A43568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B412-DDBB-0D40-AF61-026E2F77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noise is large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A2F3D-4934-8E43-B99B-93314140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534"/>
            <a:ext cx="7886700" cy="4351338"/>
          </a:xfrm>
        </p:spPr>
        <p:txBody>
          <a:bodyPr/>
          <a:lstStyle/>
          <a:p>
            <a:r>
              <a:rPr lang="en-US" dirty="0"/>
              <a:t>Could be potentially addressed by removing first 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085C-0007-AD4A-83F4-40EAE96E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2" y="2044252"/>
            <a:ext cx="7121236" cy="48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7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can address a linear shift in the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cannot handle more complex non-linear effects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02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B3CA-E94E-774C-A48D-48B865B2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Cannonical</a:t>
            </a:r>
            <a:r>
              <a:rPr lang="en-US" dirty="0"/>
              <a:t> Correlation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F47D3-D9AE-1D4D-A5B6-8F92C121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57450"/>
            <a:ext cx="8305800" cy="1943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0CF34-AA41-EE42-AEA6-C91170C0EC16}"/>
              </a:ext>
            </a:extLst>
          </p:cNvPr>
          <p:cNvSpPr/>
          <p:nvPr/>
        </p:nvSpPr>
        <p:spPr>
          <a:xfrm>
            <a:off x="628650" y="4519274"/>
            <a:ext cx="6438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: uses a variant of PCA that brings two sets of samples to a common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cluster or perform other analysis in common space but cannot go back to original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Finds linear axes of common variation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Thrown off by non-matching populations </a:t>
            </a:r>
          </a:p>
        </p:txBody>
      </p:sp>
    </p:spTree>
    <p:extLst>
      <p:ext uri="{BB962C8B-B14F-4D97-AF65-F5344CB8AC3E}">
        <p14:creationId xmlns:p14="http://schemas.microsoft.com/office/powerpoint/2010/main" val="399050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246561" y="2655947"/>
            <a:ext cx="778936" cy="607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DD7BE-5B62-7A45-949D-F795859E41DC}"/>
              </a:ext>
            </a:extLst>
          </p:cNvPr>
          <p:cNvSpPr txBox="1"/>
          <p:nvPr/>
        </p:nvSpPr>
        <p:spPr>
          <a:xfrm>
            <a:off x="4906403" y="3864896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5D0E0-240B-2144-98FB-661C1CD6C206}"/>
              </a:ext>
            </a:extLst>
          </p:cNvPr>
          <p:cNvSpPr txBox="1"/>
          <p:nvPr/>
        </p:nvSpPr>
        <p:spPr>
          <a:xfrm>
            <a:off x="5465950" y="375385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BEC-0992-1C47-8763-92C88AE047A4}"/>
              </a:ext>
            </a:extLst>
          </p:cNvPr>
          <p:cNvSpPr txBox="1"/>
          <p:nvPr/>
        </p:nvSpPr>
        <p:spPr>
          <a:xfrm>
            <a:off x="6029218" y="311208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DECB4-5219-CC47-938F-EC6A97DC9CA1}"/>
              </a:ext>
            </a:extLst>
          </p:cNvPr>
          <p:cNvSpPr txBox="1"/>
          <p:nvPr/>
        </p:nvSpPr>
        <p:spPr>
          <a:xfrm>
            <a:off x="5976187" y="352634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18548880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Alignment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6503A-5076-0749-8525-4B4461E7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8" y="2549236"/>
            <a:ext cx="7251744" cy="1748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4AC3D-A594-4F4E-8387-3B38926826CE}"/>
              </a:ext>
            </a:extLst>
          </p:cNvPr>
          <p:cNvSpPr txBox="1"/>
          <p:nvPr/>
        </p:nvSpPr>
        <p:spPr>
          <a:xfrm>
            <a:off x="409220" y="4738254"/>
            <a:ext cx="810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Aligns the diffusion components of two datasets using a rigid rotation that maximizes</a:t>
            </a:r>
          </a:p>
          <a:p>
            <a:r>
              <a:rPr lang="en-US" dirty="0"/>
              <a:t>correlation of gene loadings onto eigenvectors </a:t>
            </a:r>
          </a:p>
          <a:p>
            <a:endParaRPr lang="en-US" dirty="0"/>
          </a:p>
          <a:p>
            <a:r>
              <a:rPr lang="en-US" dirty="0"/>
              <a:t>Simple rotation does not seem to handle all cases </a:t>
            </a:r>
          </a:p>
        </p:txBody>
      </p:sp>
    </p:spTree>
    <p:extLst>
      <p:ext uri="{BB962C8B-B14F-4D97-AF65-F5344CB8AC3E}">
        <p14:creationId xmlns:p14="http://schemas.microsoft.com/office/powerpoint/2010/main" val="2072012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graph between two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neighbors in the other dataset could be “matching cells”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they have to be mutual!</a:t>
            </a:r>
          </a:p>
        </p:txBody>
      </p:sp>
      <p:sp>
        <p:nvSpPr>
          <p:cNvPr id="17" name="Oval 16"/>
          <p:cNvSpPr/>
          <p:nvPr/>
        </p:nvSpPr>
        <p:spPr>
          <a:xfrm>
            <a:off x="1025236" y="47119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77636" y="5751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77636" y="48643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33051" y="464263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30036" y="6194346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150" y="6138938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8223" y="47534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60623" y="49058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16038" y="468419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18" idx="6"/>
            <a:endCxn id="21" idx="3"/>
          </p:cNvCxnSpPr>
          <p:nvPr/>
        </p:nvCxnSpPr>
        <p:spPr>
          <a:xfrm flipV="1">
            <a:off x="1163782" y="4796363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4"/>
            <a:endCxn id="20" idx="7"/>
          </p:cNvCxnSpPr>
          <p:nvPr/>
        </p:nvCxnSpPr>
        <p:spPr>
          <a:xfrm flipH="1">
            <a:off x="1295892" y="4822739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1"/>
            <a:endCxn id="20" idx="2"/>
          </p:cNvCxnSpPr>
          <p:nvPr/>
        </p:nvCxnSpPr>
        <p:spPr>
          <a:xfrm flipH="1">
            <a:off x="1177636" y="4890683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4"/>
            <a:endCxn id="20" idx="2"/>
          </p:cNvCxnSpPr>
          <p:nvPr/>
        </p:nvCxnSpPr>
        <p:spPr>
          <a:xfrm>
            <a:off x="1094509" y="4892016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2"/>
          </p:cNvCxnSpPr>
          <p:nvPr/>
        </p:nvCxnSpPr>
        <p:spPr>
          <a:xfrm flipV="1">
            <a:off x="856261" y="5841055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5"/>
            <a:endCxn id="22" idx="0"/>
          </p:cNvCxnSpPr>
          <p:nvPr/>
        </p:nvCxnSpPr>
        <p:spPr>
          <a:xfrm>
            <a:off x="1295892" y="5904733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2" idx="2"/>
          </p:cNvCxnSpPr>
          <p:nvPr/>
        </p:nvCxnSpPr>
        <p:spPr>
          <a:xfrm>
            <a:off x="886696" y="6228993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7"/>
          </p:cNvCxnSpPr>
          <p:nvPr/>
        </p:nvCxnSpPr>
        <p:spPr>
          <a:xfrm flipV="1">
            <a:off x="3526479" y="4774245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7"/>
          </p:cNvCxnSpPr>
          <p:nvPr/>
        </p:nvCxnSpPr>
        <p:spPr>
          <a:xfrm flipV="1">
            <a:off x="3678879" y="4864299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" idx="1"/>
            <a:endCxn id="24" idx="5"/>
          </p:cNvCxnSpPr>
          <p:nvPr/>
        </p:nvCxnSpPr>
        <p:spPr>
          <a:xfrm flipH="1" flipV="1">
            <a:off x="3526479" y="4907200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6"/>
            <a:endCxn id="24" idx="2"/>
          </p:cNvCxnSpPr>
          <p:nvPr/>
        </p:nvCxnSpPr>
        <p:spPr>
          <a:xfrm flipV="1">
            <a:off x="1316182" y="4843522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6"/>
            <a:endCxn id="25" idx="3"/>
          </p:cNvCxnSpPr>
          <p:nvPr/>
        </p:nvCxnSpPr>
        <p:spPr>
          <a:xfrm>
            <a:off x="1316182" y="4954362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1" idx="6"/>
          </p:cNvCxnSpPr>
          <p:nvPr/>
        </p:nvCxnSpPr>
        <p:spPr>
          <a:xfrm flipH="1" flipV="1">
            <a:off x="1371597" y="4732685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20" idx="6"/>
          </p:cNvCxnSpPr>
          <p:nvPr/>
        </p:nvCxnSpPr>
        <p:spPr>
          <a:xfrm flipH="1">
            <a:off x="1316182" y="4907200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0"/>
            <a:endCxn id="24" idx="3"/>
          </p:cNvCxnSpPr>
          <p:nvPr/>
        </p:nvCxnSpPr>
        <p:spPr>
          <a:xfrm flipV="1">
            <a:off x="1246909" y="5059600"/>
            <a:ext cx="2334004" cy="6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8839" y="4197246"/>
            <a:ext cx="184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neighbors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8348" y="5636302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 neighbors</a:t>
            </a:r>
          </a:p>
        </p:txBody>
      </p:sp>
    </p:spTree>
    <p:extLst>
      <p:ext uri="{BB962C8B-B14F-4D97-AF65-F5344CB8AC3E}">
        <p14:creationId xmlns:p14="http://schemas.microsoft.com/office/powerpoint/2010/main" val="982703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1" y="1532846"/>
            <a:ext cx="7180289" cy="390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705" y="5906125"/>
            <a:ext cx="65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MNNs to find out the direction of the batch effect and correct it.</a:t>
            </a:r>
          </a:p>
        </p:txBody>
      </p:sp>
    </p:spTree>
    <p:extLst>
      <p:ext uri="{BB962C8B-B14F-4D97-AF65-F5344CB8AC3E}">
        <p14:creationId xmlns:p14="http://schemas.microsoft.com/office/powerpoint/2010/main" val="4165556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151135" y="3926297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</a:t>
            </a:r>
          </a:p>
        </p:txBody>
      </p:sp>
      <p:sp>
        <p:nvSpPr>
          <p:cNvPr id="3" name="Oval 2"/>
          <p:cNvSpPr/>
          <p:nvPr/>
        </p:nvSpPr>
        <p:spPr>
          <a:xfrm>
            <a:off x="1025236" y="3048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7636" y="408709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7636" y="32004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3051" y="297872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0036" y="4530439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8150" y="4475031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223" y="30895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60623" y="32419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16038" y="3020283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32910" y="4170218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85310" y="4613564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3424" y="4558156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3" idx="6"/>
            <a:endCxn id="6" idx="3"/>
          </p:cNvCxnSpPr>
          <p:nvPr/>
        </p:nvCxnSpPr>
        <p:spPr>
          <a:xfrm flipV="1">
            <a:off x="1163782" y="3132456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4"/>
            <a:endCxn id="5" idx="7"/>
          </p:cNvCxnSpPr>
          <p:nvPr/>
        </p:nvCxnSpPr>
        <p:spPr>
          <a:xfrm flipH="1">
            <a:off x="1295892" y="3158832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1"/>
            <a:endCxn id="5" idx="2"/>
          </p:cNvCxnSpPr>
          <p:nvPr/>
        </p:nvCxnSpPr>
        <p:spPr>
          <a:xfrm flipH="1">
            <a:off x="1177636" y="3226776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" idx="4"/>
            <a:endCxn id="5" idx="2"/>
          </p:cNvCxnSpPr>
          <p:nvPr/>
        </p:nvCxnSpPr>
        <p:spPr>
          <a:xfrm>
            <a:off x="1094509" y="3228109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" idx="2"/>
          </p:cNvCxnSpPr>
          <p:nvPr/>
        </p:nvCxnSpPr>
        <p:spPr>
          <a:xfrm flipV="1">
            <a:off x="856261" y="4177148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7" idx="0"/>
          </p:cNvCxnSpPr>
          <p:nvPr/>
        </p:nvCxnSpPr>
        <p:spPr>
          <a:xfrm>
            <a:off x="1295892" y="4240826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6"/>
            <a:endCxn id="7" idx="2"/>
          </p:cNvCxnSpPr>
          <p:nvPr/>
        </p:nvCxnSpPr>
        <p:spPr>
          <a:xfrm>
            <a:off x="886696" y="4565086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7"/>
            <a:endCxn id="12" idx="3"/>
          </p:cNvCxnSpPr>
          <p:nvPr/>
        </p:nvCxnSpPr>
        <p:spPr>
          <a:xfrm flipV="1">
            <a:off x="3221680" y="4323951"/>
            <a:ext cx="331520" cy="2605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0"/>
          </p:cNvCxnSpPr>
          <p:nvPr/>
        </p:nvCxnSpPr>
        <p:spPr>
          <a:xfrm>
            <a:off x="3630877" y="4350327"/>
            <a:ext cx="123706" cy="263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5"/>
            <a:endCxn id="13" idx="3"/>
          </p:cNvCxnSpPr>
          <p:nvPr/>
        </p:nvCxnSpPr>
        <p:spPr>
          <a:xfrm>
            <a:off x="3221680" y="4711889"/>
            <a:ext cx="483920" cy="5540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9" idx="7"/>
            <a:endCxn id="11" idx="2"/>
          </p:cNvCxnSpPr>
          <p:nvPr/>
        </p:nvCxnSpPr>
        <p:spPr>
          <a:xfrm flipV="1">
            <a:off x="3526479" y="3110338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7"/>
            <a:endCxn id="11" idx="4"/>
          </p:cNvCxnSpPr>
          <p:nvPr/>
        </p:nvCxnSpPr>
        <p:spPr>
          <a:xfrm flipV="1">
            <a:off x="3678879" y="3200392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9" idx="5"/>
          </p:cNvCxnSpPr>
          <p:nvPr/>
        </p:nvCxnSpPr>
        <p:spPr>
          <a:xfrm flipH="1" flipV="1">
            <a:off x="3526479" y="3243293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6"/>
            <a:endCxn id="9" idx="2"/>
          </p:cNvCxnSpPr>
          <p:nvPr/>
        </p:nvCxnSpPr>
        <p:spPr>
          <a:xfrm flipV="1">
            <a:off x="1316182" y="3179615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6"/>
            <a:endCxn id="10" idx="3"/>
          </p:cNvCxnSpPr>
          <p:nvPr/>
        </p:nvCxnSpPr>
        <p:spPr>
          <a:xfrm>
            <a:off x="1316182" y="3290455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1"/>
            <a:endCxn id="6" idx="6"/>
          </p:cNvCxnSpPr>
          <p:nvPr/>
        </p:nvCxnSpPr>
        <p:spPr>
          <a:xfrm flipH="1" flipV="1">
            <a:off x="1371597" y="3068778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" idx="6"/>
          </p:cNvCxnSpPr>
          <p:nvPr/>
        </p:nvCxnSpPr>
        <p:spPr>
          <a:xfrm flipH="1">
            <a:off x="1316182" y="3243293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ket 72"/>
          <p:cNvSpPr/>
          <p:nvPr/>
        </p:nvSpPr>
        <p:spPr>
          <a:xfrm>
            <a:off x="4904509" y="2479964"/>
            <a:ext cx="401782" cy="2729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ket 73"/>
          <p:cNvSpPr/>
          <p:nvPr/>
        </p:nvSpPr>
        <p:spPr>
          <a:xfrm>
            <a:off x="7982728" y="2454213"/>
            <a:ext cx="346364" cy="272934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26636" y="2634664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90838" y="3937665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40606" y="3926298"/>
            <a:ext cx="1304144" cy="11842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2-&gt;1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1-&gt;2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6261" y="23234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08223" y="245421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8650" y="5651292"/>
            <a:ext cx="659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softer affinity matrix and pulls the data in to correct the result</a:t>
            </a:r>
          </a:p>
        </p:txBody>
      </p:sp>
    </p:spTree>
    <p:extLst>
      <p:ext uri="{BB962C8B-B14F-4D97-AF65-F5344CB8AC3E}">
        <p14:creationId xmlns:p14="http://schemas.microsoft.com/office/powerpoint/2010/main" val="343494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835572"/>
            <a:ext cx="8557848" cy="5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8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49FE-22F4-E741-81B1-A6B25DDE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EABC-A2A9-C945-86EF-BE47D92B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53" y="2310365"/>
            <a:ext cx="3208465" cy="212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9758-EFBE-A040-8D84-02EAE4B1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258290"/>
            <a:ext cx="3358677" cy="22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9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4AE-5A0A-F74C-80E8-60E9F96F1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B4B2-E3E5-F14F-B82D-26016335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nsSK1uYGDPag7UUXFzhc">
            <a:extLst>
              <a:ext uri="{FF2B5EF4-FFF2-40B4-BE49-F238E27FC236}">
                <a16:creationId xmlns:a16="http://schemas.microsoft.com/office/drawing/2014/main" id="{CBD90A46-A171-B549-BFFE-806EE31CC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36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effects are sample-specific changes in measurements</a:t>
            </a:r>
          </a:p>
          <a:p>
            <a:endParaRPr lang="en-US" dirty="0"/>
          </a:p>
          <a:p>
            <a:r>
              <a:rPr lang="en-US" dirty="0"/>
              <a:t>The goal of batch-normalization is to align cells of the same “type” across samples</a:t>
            </a:r>
          </a:p>
          <a:p>
            <a:endParaRPr lang="en-US" dirty="0"/>
          </a:p>
          <a:p>
            <a:r>
              <a:rPr lang="en-US" dirty="0"/>
              <a:t>Mutual nearest neighbors (MNN) normalized batches by matching cells that are both close to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BF5F-C5D8-DD45-931D-59C39219F2D8}"/>
              </a:ext>
            </a:extLst>
          </p:cNvPr>
          <p:cNvSpPr txBox="1"/>
          <p:nvPr/>
        </p:nvSpPr>
        <p:spPr>
          <a:xfrm>
            <a:off x="1477818" y="5089236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328138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Clustering</a:t>
            </a:r>
            <a:endParaRPr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409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human body comprises untold cellular diversity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89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68" y="6432903"/>
            <a:ext cx="53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Roadmap Epigenomics Consortium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Nature 2015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082" y="681796"/>
            <a:ext cx="9057836" cy="5336706"/>
            <a:chOff x="0" y="240631"/>
            <a:chExt cx="9144001" cy="5387473"/>
          </a:xfrm>
        </p:grpSpPr>
        <p:sp>
          <p:nvSpPr>
            <p:cNvPr id="2" name="Rounded Rectangle 1"/>
            <p:cNvSpPr/>
            <p:nvPr/>
          </p:nvSpPr>
          <p:spPr>
            <a:xfrm>
              <a:off x="0" y="240631"/>
              <a:ext cx="9144001" cy="5387473"/>
            </a:xfrm>
            <a:prstGeom prst="roundRect">
              <a:avLst>
                <a:gd name="adj" fmla="val 5842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6" descr="C:\Documents and Settings\Administrator\Desktop\NTU14248\web fig\nature14248-f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1" y="427798"/>
              <a:ext cx="8990130" cy="506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-1" y="8078"/>
            <a:ext cx="8822267" cy="673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High Degree of Complexity</a:t>
            </a:r>
          </a:p>
        </p:txBody>
      </p:sp>
    </p:spTree>
    <p:extLst>
      <p:ext uri="{BB962C8B-B14F-4D97-AF65-F5344CB8AC3E}">
        <p14:creationId xmlns:p14="http://schemas.microsoft.com/office/powerpoint/2010/main" val="37216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367330" y="5147289"/>
            <a:ext cx="778936" cy="607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70ADF-7F99-DC40-A32A-FCA124E2DD20}"/>
              </a:ext>
            </a:extLst>
          </p:cNvPr>
          <p:cNvSpPr txBox="1"/>
          <p:nvPr/>
        </p:nvSpPr>
        <p:spPr>
          <a:xfrm>
            <a:off x="5242298" y="5861248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= 5</a:t>
            </a:r>
          </a:p>
        </p:txBody>
      </p:sp>
    </p:spTree>
    <p:extLst>
      <p:ext uri="{BB962C8B-B14F-4D97-AF65-F5344CB8AC3E}">
        <p14:creationId xmlns:p14="http://schemas.microsoft.com/office/powerpoint/2010/main" val="15391944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Phenotyping</a:t>
            </a:r>
            <a:r>
              <a:rPr lang="en-US" dirty="0"/>
              <a:t> in Biology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29" y="1727200"/>
            <a:ext cx="6778076" cy="4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04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Map of Immune Cells</a:t>
            </a:r>
          </a:p>
        </p:txBody>
      </p:sp>
      <p:pic>
        <p:nvPicPr>
          <p:cNvPr id="10" name="Content Placeholder 9" descr="cytof54_visne_gated_v3_091920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r="35998" b="7805"/>
          <a:stretch/>
        </p:blipFill>
        <p:spPr>
          <a:xfrm>
            <a:off x="2188583" y="1404268"/>
            <a:ext cx="4463331" cy="44361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91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94619" y="5943601"/>
            <a:ext cx="5154762" cy="8039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work\cytof_cellsne_paper\final\fig1_lege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19" y="5943601"/>
            <a:ext cx="5154762" cy="8039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5527290"/>
            <a:ext cx="199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van der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Maaten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JMLR 2008, 2014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Amir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Nat. Biotech 2013</a:t>
            </a:r>
          </a:p>
        </p:txBody>
      </p:sp>
    </p:spTree>
    <p:extLst>
      <p:ext uri="{BB962C8B-B14F-4D97-AF65-F5344CB8AC3E}">
        <p14:creationId xmlns:p14="http://schemas.microsoft.com/office/powerpoint/2010/main" val="13415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Breast Cancer Subtypes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58" y="946121"/>
            <a:ext cx="6399942" cy="4768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4322"/>
            <a:ext cx="6447405" cy="9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05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9" y="274638"/>
            <a:ext cx="864154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Used in Many Ways in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gene expression profiles to find “modules” or groups of genes that work together </a:t>
            </a:r>
          </a:p>
          <a:p>
            <a:r>
              <a:rPr lang="en-US" dirty="0"/>
              <a:t>Clustering patient data to see if patients have similar disease </a:t>
            </a:r>
          </a:p>
          <a:p>
            <a:r>
              <a:rPr lang="en-US" dirty="0"/>
              <a:t>Clustering cells to find different cell types</a:t>
            </a:r>
          </a:p>
        </p:txBody>
      </p:sp>
    </p:spTree>
    <p:extLst>
      <p:ext uri="{BB962C8B-B14F-4D97-AF65-F5344CB8AC3E}">
        <p14:creationId xmlns:p14="http://schemas.microsoft.com/office/powerpoint/2010/main" val="672839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0376"/>
            <a:ext cx="8229600" cy="1143000"/>
          </a:xfrm>
        </p:spPr>
        <p:txBody>
          <a:bodyPr/>
          <a:lstStyle/>
          <a:p>
            <a:r>
              <a:rPr lang="en-US" dirty="0"/>
              <a:t>What is clustering?</a:t>
            </a:r>
          </a:p>
        </p:txBody>
      </p:sp>
    </p:spTree>
    <p:extLst>
      <p:ext uri="{BB962C8B-B14F-4D97-AF65-F5344CB8AC3E}">
        <p14:creationId xmlns:p14="http://schemas.microsoft.com/office/powerpoint/2010/main" val="15555926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of Similar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93" y="1600614"/>
            <a:ext cx="4589963" cy="41068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946879"/>
            <a:ext cx="5326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Linkage Clustering, Community detection </a:t>
            </a:r>
          </a:p>
        </p:txBody>
      </p:sp>
    </p:spTree>
    <p:extLst>
      <p:ext uri="{BB962C8B-B14F-4D97-AF65-F5344CB8AC3E}">
        <p14:creationId xmlns:p14="http://schemas.microsoft.com/office/powerpoint/2010/main" val="13801197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Centers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923" y="1613842"/>
            <a:ext cx="5535235" cy="4582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196630"/>
            <a:ext cx="44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DBSCAN,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15441694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Metastable States in A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27626"/>
            <a:ext cx="6807200" cy="383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72" y="6186445"/>
            <a:ext cx="152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PHENOGRAPH</a:t>
            </a:r>
          </a:p>
        </p:txBody>
      </p:sp>
    </p:spTree>
    <p:extLst>
      <p:ext uri="{BB962C8B-B14F-4D97-AF65-F5344CB8AC3E}">
        <p14:creationId xmlns:p14="http://schemas.microsoft.com/office/powerpoint/2010/main" val="10651733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partitioning of the data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4" y="1632768"/>
            <a:ext cx="4590231" cy="4590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8846" y="2204199"/>
            <a:ext cx="177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Voronoi</a:t>
            </a:r>
            <a:r>
              <a:rPr lang="en-US" dirty="0"/>
              <a:t> Diagram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292" y="6294821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(</a:t>
            </a:r>
            <a:r>
              <a:rPr lang="en-US" dirty="0" err="1"/>
              <a:t>Macloed</a:t>
            </a:r>
            <a:r>
              <a:rPr lang="en-US" dirty="0"/>
              <a:t> 1967), </a:t>
            </a:r>
            <a:r>
              <a:rPr lang="en-US" dirty="0" err="1"/>
              <a:t>Fidduccia</a:t>
            </a:r>
            <a:r>
              <a:rPr lang="en-US" dirty="0"/>
              <a:t> </a:t>
            </a:r>
            <a:r>
              <a:rPr lang="en-US" dirty="0" err="1"/>
              <a:t>Matheyses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654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partition picked?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minimizing different objective criteria</a:t>
            </a:r>
          </a:p>
          <a:p>
            <a:pPr lvl="1"/>
            <a:r>
              <a:rPr lang="en-US" dirty="0"/>
              <a:t>Closeness of members </a:t>
            </a:r>
            <a:r>
              <a:rPr lang="en-US" i="1" dirty="0"/>
              <a:t>within </a:t>
            </a:r>
            <a:r>
              <a:rPr lang="en-US" dirty="0"/>
              <a:t>the group</a:t>
            </a:r>
          </a:p>
          <a:p>
            <a:pPr lvl="1"/>
            <a:r>
              <a:rPr lang="en-US" dirty="0"/>
              <a:t>Distance/Separation between groups </a:t>
            </a:r>
          </a:p>
          <a:p>
            <a:pPr lvl="1"/>
            <a:r>
              <a:rPr lang="en-US" dirty="0"/>
              <a:t>Ratio of the two </a:t>
            </a:r>
          </a:p>
          <a:p>
            <a:pPr lvl="1"/>
            <a:r>
              <a:rPr lang="en-US" dirty="0"/>
              <a:t>Minimum cut of an NN-graph</a:t>
            </a:r>
          </a:p>
          <a:p>
            <a:r>
              <a:rPr lang="en-US" dirty="0"/>
              <a:t>Other criteria?</a:t>
            </a:r>
          </a:p>
          <a:p>
            <a:r>
              <a:rPr lang="en-US" dirty="0"/>
              <a:t>Modularity: actual edges/ expected edges</a:t>
            </a:r>
          </a:p>
        </p:txBody>
      </p:sp>
    </p:spTree>
    <p:extLst>
      <p:ext uri="{BB962C8B-B14F-4D97-AF65-F5344CB8AC3E}">
        <p14:creationId xmlns:p14="http://schemas.microsoft.com/office/powerpoint/2010/main" val="1701006937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11103</TotalTime>
  <Words>2057</Words>
  <Application>Microsoft Macintosh PowerPoint</Application>
  <PresentationFormat>On-screen Show (4:3)</PresentationFormat>
  <Paragraphs>438</Paragraphs>
  <Slides>101</Slides>
  <Notes>101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Arial</vt:lpstr>
      <vt:lpstr>Avenir Book</vt:lpstr>
      <vt:lpstr>Avenir Light</vt:lpstr>
      <vt:lpstr>Avenir Light Oblique</vt:lpstr>
      <vt:lpstr>Avenir Medium</vt:lpstr>
      <vt:lpstr>Calibri</vt:lpstr>
      <vt:lpstr>Calibri Light</vt:lpstr>
      <vt:lpstr>Cambria Math</vt:lpstr>
      <vt:lpstr>Mangal</vt:lpstr>
      <vt:lpstr>Myriad Pro</vt:lpstr>
      <vt:lpstr>mycell-black</vt:lpstr>
      <vt:lpstr>PowerPoint Presentation</vt:lpstr>
      <vt:lpstr>PowerPoint Presentation</vt:lpstr>
      <vt:lpstr>Recap from Day 2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PowerPoint Presentation</vt:lpstr>
      <vt:lpstr>PowerPoint Presentation</vt:lpstr>
      <vt:lpstr>PowerPoint Presentation</vt:lpstr>
      <vt:lpstr>Distance Matrix</vt:lpstr>
      <vt:lpstr>Affinity Matrix</vt:lpstr>
      <vt:lpstr>Powered Markov Matrix—Denoises the Affinities (relationship between points)</vt:lpstr>
      <vt:lpstr>PowerPoint Presentation</vt:lpstr>
      <vt:lpstr>Time of Diffusion t</vt:lpstr>
      <vt:lpstr>PowerPoint Presentation</vt:lpstr>
      <vt:lpstr>PowerPoint Presentation</vt:lpstr>
      <vt:lpstr>PowerPoint Presentation</vt:lpstr>
      <vt:lpstr>PowerPoint Presentation</vt:lpstr>
      <vt:lpstr>Day 3: Denoising, Batch Correction, and Clustering</vt:lpstr>
      <vt:lpstr>PowerPoint Presentation</vt:lpstr>
      <vt:lpstr>Latent structure in high dimensional data</vt:lpstr>
      <vt:lpstr>Other uses of affinity matrices, eigenvectors</vt:lpstr>
      <vt:lpstr>Using the manifold model to denoise data</vt:lpstr>
      <vt:lpstr>Denoising by eliminating dimensions </vt:lpstr>
      <vt:lpstr>Recreate the data without noise</vt:lpstr>
      <vt:lpstr>O cor</vt:lpstr>
      <vt:lpstr>PCA splits signal and noise </vt:lpstr>
      <vt:lpstr>SVD: Process similar to Eigendecomposition on non-square matrices </vt:lpstr>
      <vt:lpstr>Low Rank approximation </vt:lpstr>
      <vt:lpstr>Low Rank Approximation on MIT matrix </vt:lpstr>
      <vt:lpstr>Data is smooth, Noise is jumpy</vt:lpstr>
      <vt:lpstr>PowerPoint Presentation</vt:lpstr>
      <vt:lpstr>Eigengap</vt:lpstr>
      <vt:lpstr>PowerPoint Presentation</vt:lpstr>
      <vt:lpstr>PowerPoint Presentation</vt:lpstr>
      <vt:lpstr>Low rank approximation for non-linear data </vt:lpstr>
      <vt:lpstr>PowerPoint Presentation</vt:lpstr>
      <vt:lpstr>Eigenvectors of Affinity Matrix</vt:lpstr>
      <vt:lpstr>Eigenvectors are frequency harmonics</vt:lpstr>
      <vt:lpstr>Cells are nodes, mRNA gene-counts are signals on a graph</vt:lpstr>
      <vt:lpstr>Graph Fourier Transform</vt:lpstr>
      <vt:lpstr>PowerPoint Presentation</vt:lpstr>
      <vt:lpstr>PowerPoint Presentation</vt:lpstr>
      <vt:lpstr>MAGIC </vt:lpstr>
      <vt:lpstr>Imputation Step = Smoothing on Graph</vt:lpstr>
      <vt:lpstr>Vertex Domain</vt:lpstr>
      <vt:lpstr>Low pass filter of Eigenvectors</vt:lpstr>
      <vt:lpstr>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 should we choose?</vt:lpstr>
      <vt:lpstr>Molecular Validation </vt:lpstr>
      <vt:lpstr>MAGIC recovers gene-gene relationships in an artificially dropped-out dataset</vt:lpstr>
      <vt:lpstr>Denoising vs Missing value Imputation </vt:lpstr>
      <vt:lpstr>Comparing MAGIC to LRA and matrix completion</vt:lpstr>
      <vt:lpstr>PowerPoint Presentation</vt:lpstr>
      <vt:lpstr>Restoring expressions of characteristic markers </vt:lpstr>
      <vt:lpstr>GFAP - marker for astrocytes</vt:lpstr>
      <vt:lpstr>Understanding Gene Gene Relationships </vt:lpstr>
      <vt:lpstr>Summary of data denoising</vt:lpstr>
      <vt:lpstr>Batch correction</vt:lpstr>
      <vt:lpstr>Batch Effects in Single Cell </vt:lpstr>
      <vt:lpstr>Problem with Batch Effect</vt:lpstr>
      <vt:lpstr>How do we detect batch effect? </vt:lpstr>
      <vt:lpstr>Diversity Measures</vt:lpstr>
      <vt:lpstr>Batch Correction </vt:lpstr>
      <vt:lpstr>Can we use PCA to correct batch effect? </vt:lpstr>
      <vt:lpstr>PowerPoint Presentation</vt:lpstr>
      <vt:lpstr>This noise is large scale</vt:lpstr>
      <vt:lpstr>Problem with PCA </vt:lpstr>
      <vt:lpstr>Cannonical Correlation Analysis</vt:lpstr>
      <vt:lpstr>Harmonic Alignment </vt:lpstr>
      <vt:lpstr>Mutual Nearest Neighbors </vt:lpstr>
      <vt:lpstr>Mutual Nearest Neighbors</vt:lpstr>
      <vt:lpstr>MNN with MAGIC </vt:lpstr>
      <vt:lpstr>PowerPoint Presentation</vt:lpstr>
      <vt:lpstr>MNN with MAGIC Correction</vt:lpstr>
      <vt:lpstr>PowerPoint Presentation</vt:lpstr>
      <vt:lpstr>Summary of data denoising</vt:lpstr>
      <vt:lpstr>Clustering</vt:lpstr>
      <vt:lpstr>The human body comprises untold cellular diversity</vt:lpstr>
      <vt:lpstr>Phenotyping in Biology</vt:lpstr>
      <vt:lpstr>tSNE Map of Immune Cells</vt:lpstr>
      <vt:lpstr>Breast Cancer Subtypes</vt:lpstr>
      <vt:lpstr>Clustering Used in Many Ways in Biology</vt:lpstr>
      <vt:lpstr>What is clustering?</vt:lpstr>
      <vt:lpstr>Grouping of Similar Objects</vt:lpstr>
      <vt:lpstr>Density Centers</vt:lpstr>
      <vt:lpstr>Metastable States in A Manifold</vt:lpstr>
      <vt:lpstr>A partitioning of the data space</vt:lpstr>
      <vt:lpstr>How is the partition picked?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Smita Krishnaswamy</cp:lastModifiedBy>
  <cp:revision>1301</cp:revision>
  <dcterms:created xsi:type="dcterms:W3CDTF">2017-05-18T08:55:51Z</dcterms:created>
  <dcterms:modified xsi:type="dcterms:W3CDTF">2020-05-22T18:07:10Z</dcterms:modified>
</cp:coreProperties>
</file>